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028CC-1EEC-4C13-959F-264CA97B4AD6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47334-FDC1-4D59-80C8-D414056DCD34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englishsummary.com/modern-english-drama-characteristics/#History_of_Modern_Dram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glishsummary.com/20th-century-poetry-themes/" TargetMode="External"/><Relationship Id="rId2" Type="http://schemas.openxmlformats.org/officeDocument/2006/relationships/hyperlink" Target="https://englishsummary.com/victorian-age-characteristic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glishsummary.com/main-features-modern-english-fiction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nglishsummary.com/candida-shaw-summary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glishsummary.com/elizabethan-age/" TargetMode="External"/><Relationship Id="rId2" Type="http://schemas.openxmlformats.org/officeDocument/2006/relationships/hyperlink" Target="https://englishsummary.com/20th-century-poetry-them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glishsummary.com/jacobean-drama-characteristics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630616" cy="3051771"/>
          </a:xfrm>
        </p:spPr>
        <p:txBody>
          <a:bodyPr>
            <a:normAutofit fontScale="90000"/>
          </a:bodyPr>
          <a:lstStyle/>
          <a:p>
            <a:pPr lvl="0" fontAlgn="base">
              <a:lnSpc>
                <a:spcPct val="90000"/>
              </a:lnSpc>
              <a:spcBef>
                <a:spcPts val="1000"/>
              </a:spcBef>
            </a:pPr>
            <a:r>
              <a:rPr lang="en-GB" sz="3100" dirty="0">
                <a:solidFill>
                  <a:prstClr val="black"/>
                </a:solidFill>
                <a:latin typeface="inherit"/>
              </a:rPr>
              <a:t/>
            </a:r>
            <a:br>
              <a:rPr lang="en-GB" sz="3100" dirty="0">
                <a:solidFill>
                  <a:prstClr val="black"/>
                </a:solidFill>
                <a:latin typeface="inherit"/>
              </a:rPr>
            </a:br>
            <a:r>
              <a:rPr lang="en-GB" sz="6700" b="1" u="sng" dirty="0">
                <a:solidFill>
                  <a:srgbClr val="FF0000"/>
                </a:solidFill>
                <a:latin typeface="Gigi" panose="04040504061007020D02" pitchFamily="82" charset="0"/>
                <a:hlinkClick r:id="rId2" tooltip="History of Modern Drama"/>
              </a:rPr>
              <a:t>History of Modern Drama</a:t>
            </a:r>
            <a:r>
              <a:rPr lang="en-GB" sz="6700" b="1" u="sng" dirty="0">
                <a:solidFill>
                  <a:srgbClr val="FF0000"/>
                </a:solidFill>
                <a:latin typeface="Gigi" panose="04040504061007020D02" pitchFamily="82" charset="0"/>
              </a:rPr>
              <a:t/>
            </a:r>
            <a:br>
              <a:rPr lang="en-GB" sz="6700" b="1" u="sng" dirty="0">
                <a:solidFill>
                  <a:srgbClr val="FF0000"/>
                </a:solidFill>
                <a:latin typeface="Gigi" panose="04040504061007020D02" pitchFamily="82" charset="0"/>
              </a:rPr>
            </a:br>
            <a:endParaRPr lang="en-IN" sz="6700" b="1" u="sng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IN" sz="2400" dirty="0">
              <a:solidFill>
                <a:prstClr val="black"/>
              </a:solidFill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en-US" sz="46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MA </a:t>
            </a:r>
            <a:r>
              <a:rPr lang="en-US" sz="4600" b="1" dirty="0" err="1" smtClean="0">
                <a:solidFill>
                  <a:srgbClr val="FF0000"/>
                </a:solidFill>
                <a:latin typeface="AR DELANEY" panose="02000000000000000000" pitchFamily="2" charset="0"/>
              </a:rPr>
              <a:t>IIIrd</a:t>
            </a:r>
            <a:r>
              <a:rPr lang="en-US" sz="46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 Sem</a:t>
            </a:r>
            <a:r>
              <a:rPr lang="en-US" sz="46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ester</a:t>
            </a:r>
            <a:endParaRPr lang="en-US" sz="4600" b="1" dirty="0">
              <a:solidFill>
                <a:srgbClr val="FF0000"/>
              </a:solidFill>
              <a:latin typeface="AR DELANEY" panose="02000000000000000000" pitchFamily="2" charset="0"/>
            </a:endParaRPr>
          </a:p>
          <a:p>
            <a:pPr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en-US" sz="4600" b="1" dirty="0">
                <a:solidFill>
                  <a:srgbClr val="FF0000"/>
                </a:solidFill>
                <a:latin typeface="AR DELANEY" panose="02000000000000000000" pitchFamily="2" charset="0"/>
              </a:rPr>
              <a:t>Paper XI</a:t>
            </a:r>
            <a:endParaRPr lang="en-IN" sz="4600" b="1" dirty="0">
              <a:solidFill>
                <a:srgbClr val="FF0000"/>
              </a:solidFill>
              <a:latin typeface="AR DELANEY" panose="02000000000000000000" pitchFamily="2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en-US" sz="46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(</a:t>
            </a:r>
            <a:r>
              <a:rPr lang="en-US" sz="4600" b="1" dirty="0">
                <a:solidFill>
                  <a:srgbClr val="FF0000"/>
                </a:solidFill>
                <a:latin typeface="AR DELANEY" panose="02000000000000000000" pitchFamily="2" charset="0"/>
              </a:rPr>
              <a:t>Modern Drama</a:t>
            </a:r>
            <a:r>
              <a:rPr lang="en-US" sz="46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)</a:t>
            </a:r>
            <a:endParaRPr lang="en-IN" sz="4600" b="1" dirty="0">
              <a:solidFill>
                <a:srgbClr val="FF0000"/>
              </a:solidFill>
              <a:latin typeface="AR DELANEY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indent="-228600" fontAlgn="base">
              <a:lnSpc>
                <a:spcPct val="90000"/>
              </a:lnSpc>
              <a:spcBef>
                <a:spcPts val="1000"/>
              </a:spcBef>
            </a:pPr>
            <a:r>
              <a:rPr lang="en-GB" b="1" dirty="0" smtClean="0">
                <a:solidFill>
                  <a:srgbClr val="10875B"/>
                </a:solidFill>
                <a:latin typeface="Raleway" pitchFamily="2" charset="0"/>
              </a:rPr>
              <a:t>What is Modern Drama</a:t>
            </a:r>
            <a:br>
              <a:rPr lang="en-GB" b="1" dirty="0" smtClean="0">
                <a:solidFill>
                  <a:srgbClr val="10875B"/>
                </a:solidFill>
                <a:latin typeface="Raleway" pitchFamily="2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Bef>
                <a:spcPts val="0"/>
              </a:spcBef>
            </a:pPr>
            <a:r>
              <a:rPr lang="en-GB" sz="2400" dirty="0" smtClean="0">
                <a:solidFill>
                  <a:srgbClr val="262626"/>
                </a:solidFill>
                <a:latin typeface="Raleway" pitchFamily="2" charset="0"/>
              </a:rPr>
              <a:t>The </a:t>
            </a:r>
            <a:r>
              <a:rPr lang="en-GB" sz="2400" dirty="0">
                <a:solidFill>
                  <a:srgbClr val="262626"/>
                </a:solidFill>
                <a:latin typeface="Raleway" pitchFamily="2" charset="0"/>
              </a:rPr>
              <a:t>drama which had suffered a steep decline during </a:t>
            </a:r>
            <a:r>
              <a:rPr lang="en-GB" sz="2400" u="sng" dirty="0">
                <a:solidFill>
                  <a:srgbClr val="1E73BE"/>
                </a:solidFill>
                <a:latin typeface="inherit"/>
                <a:hlinkClick r:id="rId2"/>
              </a:rPr>
              <a:t>the Victorian Age</a:t>
            </a:r>
            <a:r>
              <a:rPr lang="en-GB" sz="2400" dirty="0">
                <a:solidFill>
                  <a:srgbClr val="262626"/>
                </a:solidFill>
                <a:latin typeface="Raleway" pitchFamily="2" charset="0"/>
              </a:rPr>
              <a:t> was revived with great force at the beginning of the 20</a:t>
            </a:r>
            <a:r>
              <a:rPr lang="en-GB" sz="2400" baseline="30000" dirty="0">
                <a:solidFill>
                  <a:srgbClr val="262626"/>
                </a:solidFill>
                <a:latin typeface="inherit"/>
              </a:rPr>
              <a:t>th</a:t>
            </a:r>
            <a:r>
              <a:rPr lang="en-GB" sz="2400" dirty="0">
                <a:solidFill>
                  <a:srgbClr val="262626"/>
                </a:solidFill>
                <a:latin typeface="Raleway" pitchFamily="2" charset="0"/>
              </a:rPr>
              <a:t> century and the course of six decades has witnessed many trends and currents in the 20th-century drama</a:t>
            </a:r>
          </a:p>
          <a:p>
            <a:pPr lvl="0"/>
            <a:r>
              <a:rPr lang="en-GB" sz="2400" dirty="0" smtClean="0">
                <a:solidFill>
                  <a:srgbClr val="262626"/>
                </a:solidFill>
                <a:latin typeface="Raleway" pitchFamily="2" charset="0"/>
              </a:rPr>
              <a:t>The drama of the Modernist Movement in England was much less innovative in technique than it was its </a:t>
            </a:r>
            <a:r>
              <a:rPr lang="en-GB" sz="2400" u="sng" dirty="0" smtClean="0">
                <a:solidFill>
                  <a:srgbClr val="1E73BE"/>
                </a:solidFill>
                <a:latin typeface="Raleway" pitchFamily="2" charset="0"/>
                <a:hlinkClick r:id="rId3"/>
              </a:rPr>
              <a:t>poetry</a:t>
            </a:r>
            <a:r>
              <a:rPr lang="en-GB" sz="2400" dirty="0" smtClean="0">
                <a:solidFill>
                  <a:srgbClr val="262626"/>
                </a:solidFill>
                <a:latin typeface="Raleway" pitchFamily="2" charset="0"/>
              </a:rPr>
              <a:t> and </a:t>
            </a:r>
            <a:r>
              <a:rPr lang="en-GB" sz="2400" u="sng" dirty="0" smtClean="0">
                <a:solidFill>
                  <a:srgbClr val="1E73BE"/>
                </a:solidFill>
                <a:latin typeface="Raleway" pitchFamily="2" charset="0"/>
                <a:hlinkClick r:id="rId4"/>
              </a:rPr>
              <a:t>novel</a:t>
            </a:r>
            <a:r>
              <a:rPr lang="en-GB" sz="2400" dirty="0" smtClean="0">
                <a:solidFill>
                  <a:srgbClr val="262626"/>
                </a:solidFill>
                <a:latin typeface="Raleway" pitchFamily="2" charset="0"/>
              </a:rPr>
              <a:t>.</a:t>
            </a:r>
            <a:br>
              <a:rPr lang="en-GB" sz="2400" dirty="0" smtClean="0">
                <a:solidFill>
                  <a:srgbClr val="262626"/>
                </a:solidFill>
                <a:latin typeface="Raleway" pitchFamily="2" charset="0"/>
              </a:rPr>
            </a:br>
            <a:endParaRPr lang="en-IN" sz="2400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b="1" dirty="0" smtClean="0">
                <a:solidFill>
                  <a:srgbClr val="10875B"/>
                </a:solidFill>
                <a:latin typeface="Raleway" pitchFamily="2" charset="0"/>
              </a:rPr>
              <a:t>History of Modern Drama</a:t>
            </a:r>
            <a:br>
              <a:rPr lang="en-GB" b="1" dirty="0" smtClean="0">
                <a:solidFill>
                  <a:srgbClr val="10875B"/>
                </a:solidFill>
                <a:latin typeface="Raleway" pitchFamily="2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</a:pPr>
            <a:r>
              <a:rPr lang="en-GB" sz="2800" dirty="0" smtClean="0">
                <a:solidFill>
                  <a:srgbClr val="262626"/>
                </a:solidFill>
                <a:latin typeface="Raleway" pitchFamily="2" charset="0"/>
              </a:rPr>
              <a:t>English </a:t>
            </a:r>
            <a:r>
              <a:rPr lang="en-GB" sz="2800" dirty="0">
                <a:solidFill>
                  <a:srgbClr val="262626"/>
                </a:solidFill>
                <a:latin typeface="Raleway" pitchFamily="2" charset="0"/>
              </a:rPr>
              <a:t>Drama during the Modernist Period (1845-1945) A.D. falls into three categories: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262626"/>
                </a:solidFill>
                <a:latin typeface="inherit"/>
              </a:rPr>
              <a:t>The first and the earliest phase of modernism in English Drama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srgbClr val="262626"/>
                </a:solidFill>
                <a:latin typeface="inherit"/>
              </a:rPr>
              <a:t>The first and the earliest phase of modernism in English Drama </a:t>
            </a:r>
            <a:r>
              <a:rPr lang="en-GB" sz="2400" dirty="0" smtClean="0">
                <a:solidFill>
                  <a:srgbClr val="262626"/>
                </a:solidFill>
                <a:latin typeface="inherit"/>
              </a:rPr>
              <a:t>is </a:t>
            </a:r>
            <a:r>
              <a:rPr lang="en-GB" sz="2400" dirty="0">
                <a:solidFill>
                  <a:srgbClr val="262626"/>
                </a:solidFill>
                <a:latin typeface="inherit"/>
              </a:rPr>
              <a:t>marked by the plays of G.B. Shaw (</a:t>
            </a:r>
            <a:r>
              <a:rPr lang="en-GB" sz="2400" u="sng" dirty="0">
                <a:solidFill>
                  <a:srgbClr val="1E73BE"/>
                </a:solidFill>
                <a:latin typeface="inherit"/>
                <a:hlinkClick r:id="rId2"/>
              </a:rPr>
              <a:t>read </a:t>
            </a:r>
            <a:r>
              <a:rPr lang="en-GB" sz="2400" i="1" u="sng" dirty="0">
                <a:solidFill>
                  <a:srgbClr val="1E73BE"/>
                </a:solidFill>
                <a:latin typeface="inherit"/>
                <a:hlinkClick r:id="rId2"/>
              </a:rPr>
              <a:t>Summary of Candida</a:t>
            </a:r>
            <a:r>
              <a:rPr lang="en-GB" sz="2400" dirty="0">
                <a:solidFill>
                  <a:srgbClr val="262626"/>
                </a:solidFill>
                <a:latin typeface="inherit"/>
              </a:rPr>
              <a:t>) and John Galsworthy, which constitute the category of social drama </a:t>
            </a:r>
            <a:r>
              <a:rPr lang="en-GB" sz="2400" dirty="0" err="1">
                <a:solidFill>
                  <a:srgbClr val="262626"/>
                </a:solidFill>
                <a:latin typeface="inherit"/>
              </a:rPr>
              <a:t>modeled</a:t>
            </a:r>
            <a:r>
              <a:rPr lang="en-GB" sz="2400" dirty="0">
                <a:solidFill>
                  <a:srgbClr val="262626"/>
                </a:solidFill>
                <a:latin typeface="inherit"/>
              </a:rPr>
              <a:t> on the plays of </a:t>
            </a:r>
            <a:r>
              <a:rPr lang="en-GB" sz="2400" dirty="0" err="1" smtClean="0">
                <a:solidFill>
                  <a:srgbClr val="262626"/>
                </a:solidFill>
                <a:latin typeface="inherit"/>
              </a:rPr>
              <a:t>Ibsen,etc</a:t>
            </a:r>
            <a:r>
              <a:rPr lang="en-GB" sz="2400" dirty="0" smtClean="0">
                <a:solidFill>
                  <a:srgbClr val="262626"/>
                </a:solidFill>
                <a:latin typeface="inherit"/>
              </a:rPr>
              <a:t>.</a:t>
            </a:r>
            <a:endParaRPr lang="en-GB" sz="2400" dirty="0">
              <a:solidFill>
                <a:srgbClr val="262626"/>
              </a:solidFill>
              <a:latin typeface="inherit"/>
            </a:endParaRPr>
          </a:p>
          <a:p>
            <a:endParaRPr lang="en-IN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>
                <a:solidFill>
                  <a:srgbClr val="262626"/>
                </a:solidFill>
                <a:latin typeface="inherit"/>
              </a:rPr>
              <a:t>The 2</a:t>
            </a:r>
            <a:r>
              <a:rPr lang="en-GB" sz="4000" baseline="30000" dirty="0">
                <a:solidFill>
                  <a:srgbClr val="262626"/>
                </a:solidFill>
                <a:latin typeface="inherit"/>
              </a:rPr>
              <a:t>nd</a:t>
            </a:r>
            <a:r>
              <a:rPr lang="en-GB" sz="4000" dirty="0">
                <a:solidFill>
                  <a:srgbClr val="262626"/>
                </a:solidFill>
                <a:latin typeface="inherit"/>
              </a:rPr>
              <a:t> and the middle phase of Modernist English drama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srgbClr val="262626"/>
                </a:solidFill>
                <a:latin typeface="inherit"/>
              </a:rPr>
              <a:t>The 2</a:t>
            </a:r>
            <a:r>
              <a:rPr lang="en-GB" sz="2800" baseline="30000" dirty="0">
                <a:solidFill>
                  <a:srgbClr val="262626"/>
                </a:solidFill>
                <a:latin typeface="inherit"/>
              </a:rPr>
              <a:t>nd</a:t>
            </a:r>
            <a:r>
              <a:rPr lang="en-GB" sz="2800" dirty="0">
                <a:solidFill>
                  <a:srgbClr val="262626"/>
                </a:solidFill>
                <a:latin typeface="inherit"/>
              </a:rPr>
              <a:t> and the middle phase of Modernist English drama </a:t>
            </a:r>
            <a:r>
              <a:rPr lang="en-GB" sz="2800" dirty="0" smtClean="0">
                <a:solidFill>
                  <a:srgbClr val="262626"/>
                </a:solidFill>
                <a:latin typeface="inherit"/>
              </a:rPr>
              <a:t>comprises </a:t>
            </a:r>
            <a:r>
              <a:rPr lang="en-GB" sz="2800" dirty="0">
                <a:solidFill>
                  <a:srgbClr val="262626"/>
                </a:solidFill>
                <a:latin typeface="inherit"/>
              </a:rPr>
              <a:t>the plays of Irish movement contributed by some elites like </a:t>
            </a:r>
            <a:r>
              <a:rPr lang="en-GB" sz="2800" dirty="0" smtClean="0">
                <a:solidFill>
                  <a:srgbClr val="262626"/>
                </a:solidFill>
                <a:latin typeface="inherit"/>
              </a:rPr>
              <a:t>Yeats.</a:t>
            </a:r>
          </a:p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</a:pPr>
            <a:r>
              <a:rPr lang="en-GB" sz="2800" dirty="0" smtClean="0">
                <a:solidFill>
                  <a:srgbClr val="262626"/>
                </a:solidFill>
                <a:latin typeface="inherit"/>
              </a:rPr>
              <a:t>In </a:t>
            </a:r>
            <a:r>
              <a:rPr lang="en-GB" sz="2800" dirty="0">
                <a:solidFill>
                  <a:srgbClr val="262626"/>
                </a:solidFill>
                <a:latin typeface="inherit"/>
              </a:rPr>
              <a:t>this phase, the drama contained the spirit of </a:t>
            </a:r>
            <a:r>
              <a:rPr lang="en-GB" sz="2800" dirty="0" smtClean="0">
                <a:solidFill>
                  <a:srgbClr val="262626"/>
                </a:solidFill>
                <a:latin typeface="inherit"/>
              </a:rPr>
              <a:t>nationalism and </a:t>
            </a:r>
            <a:r>
              <a:rPr lang="en-GB" sz="2800" smtClean="0">
                <a:solidFill>
                  <a:srgbClr val="262626"/>
                </a:solidFill>
                <a:latin typeface="inherit"/>
              </a:rPr>
              <a:t>extreme patriotism.</a:t>
            </a:r>
            <a:endParaRPr lang="en-GB" sz="2800" dirty="0">
              <a:solidFill>
                <a:srgbClr val="262626"/>
              </a:solidFill>
              <a:latin typeface="inherit"/>
            </a:endParaRPr>
          </a:p>
          <a:p>
            <a:pPr marL="0" indent="0"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262626"/>
                </a:solidFill>
                <a:latin typeface="inherit"/>
              </a:rPr>
              <a:t>The 3</a:t>
            </a:r>
            <a:r>
              <a:rPr lang="en-GB" baseline="30000" dirty="0" smtClean="0">
                <a:solidFill>
                  <a:srgbClr val="262626"/>
                </a:solidFill>
                <a:latin typeface="inherit"/>
              </a:rPr>
              <a:t>rd</a:t>
            </a:r>
            <a:r>
              <a:rPr lang="en-GB" dirty="0" smtClean="0">
                <a:solidFill>
                  <a:srgbClr val="262626"/>
                </a:solidFill>
                <a:latin typeface="inherit"/>
              </a:rPr>
              <a:t> and the final phase of the Modernist English Drama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srgbClr val="262626"/>
                </a:solidFill>
                <a:latin typeface="inherit"/>
              </a:rPr>
              <a:t>The 3</a:t>
            </a:r>
            <a:r>
              <a:rPr lang="en-GB" sz="2400" baseline="30000" dirty="0">
                <a:solidFill>
                  <a:srgbClr val="262626"/>
                </a:solidFill>
                <a:latin typeface="inherit"/>
              </a:rPr>
              <a:t>rd</a:t>
            </a:r>
            <a:r>
              <a:rPr lang="en-GB" sz="2400" dirty="0">
                <a:solidFill>
                  <a:srgbClr val="262626"/>
                </a:solidFill>
                <a:latin typeface="inherit"/>
              </a:rPr>
              <a:t> and the final phase of the Modernist English </a:t>
            </a:r>
            <a:r>
              <a:rPr lang="en-GB" sz="2400" dirty="0" smtClean="0">
                <a:solidFill>
                  <a:srgbClr val="262626"/>
                </a:solidFill>
                <a:latin typeface="inherit"/>
              </a:rPr>
              <a:t>Drama comprises </a:t>
            </a:r>
            <a:r>
              <a:rPr lang="en-GB" sz="2400" dirty="0">
                <a:solidFill>
                  <a:srgbClr val="262626"/>
                </a:solidFill>
                <a:latin typeface="inherit"/>
              </a:rPr>
              <a:t>plays of T.S. Eliot and Christopher Fry. This phase saw the composition of </a:t>
            </a:r>
            <a:r>
              <a:rPr lang="en-GB" sz="2400" u="sng" dirty="0">
                <a:solidFill>
                  <a:srgbClr val="1E73BE"/>
                </a:solidFill>
                <a:latin typeface="inherit"/>
                <a:hlinkClick r:id="rId2"/>
              </a:rPr>
              <a:t>poetic dramas</a:t>
            </a:r>
            <a:r>
              <a:rPr lang="en-GB" sz="2400" dirty="0">
                <a:solidFill>
                  <a:srgbClr val="262626"/>
                </a:solidFill>
                <a:latin typeface="inherit"/>
              </a:rPr>
              <a:t> inspired by the earlier </a:t>
            </a:r>
            <a:r>
              <a:rPr lang="en-GB" sz="2400" u="sng" dirty="0">
                <a:solidFill>
                  <a:srgbClr val="1E73BE"/>
                </a:solidFill>
                <a:latin typeface="inherit"/>
                <a:hlinkClick r:id="rId3"/>
              </a:rPr>
              <a:t>Elizabethan</a:t>
            </a:r>
            <a:r>
              <a:rPr lang="en-GB" sz="2400" dirty="0">
                <a:solidFill>
                  <a:srgbClr val="262626"/>
                </a:solidFill>
                <a:latin typeface="inherit"/>
              </a:rPr>
              <a:t> and </a:t>
            </a:r>
            <a:r>
              <a:rPr lang="en-GB" sz="2400" u="sng" dirty="0">
                <a:solidFill>
                  <a:srgbClr val="1E73BE"/>
                </a:solidFill>
                <a:latin typeface="inherit"/>
                <a:hlinkClick r:id="rId4"/>
              </a:rPr>
              <a:t>Jacobean tradition</a:t>
            </a:r>
            <a:r>
              <a:rPr lang="en-GB" sz="2400" dirty="0">
                <a:solidFill>
                  <a:srgbClr val="262626"/>
                </a:solidFill>
                <a:latin typeface="inherit"/>
              </a:rPr>
              <a:t>.</a:t>
            </a:r>
          </a:p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srgbClr val="262626"/>
                </a:solidFill>
                <a:latin typeface="Raleway" pitchFamily="2" charset="0"/>
              </a:rPr>
              <a:t>The three categories reflect the three different phases as well as the three different facets of Modern English Drama.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THANK YOU!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86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History of Modern Drama </vt:lpstr>
      <vt:lpstr>What is Modern Drama </vt:lpstr>
      <vt:lpstr>History of Modern Drama </vt:lpstr>
      <vt:lpstr>The first and the earliest phase of modernism in English Drama </vt:lpstr>
      <vt:lpstr>The 2nd and the middle phase of Modernist English drama</vt:lpstr>
      <vt:lpstr>The 3rd and the final phase of the Modernist English Drama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Modern Drama History of Modern Drama</dc:title>
  <dc:creator>Arun</dc:creator>
  <cp:lastModifiedBy>Arun</cp:lastModifiedBy>
  <cp:revision>8</cp:revision>
  <dcterms:created xsi:type="dcterms:W3CDTF">2022-07-18T14:53:00Z</dcterms:created>
  <dcterms:modified xsi:type="dcterms:W3CDTF">2022-07-23T13:19:05Z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B6AC29A03C5A4292A8E18D13DB5A3BA9</vt:lpwstr>
  </property>
  <property fmtid="{D5CDD505-2E9C-101B-9397-08002B2CF9AE}" pid="3" name="KSOProductBuildVer">
    <vt:lpwstr>1033-11.2.0.11191</vt:lpwstr>
  </property>
</Properties>
</file>